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8" r:id="rId4"/>
    <p:sldId id="279" r:id="rId5"/>
    <p:sldId id="280" r:id="rId6"/>
    <p:sldId id="258" r:id="rId7"/>
    <p:sldId id="268" r:id="rId8"/>
    <p:sldId id="260" r:id="rId9"/>
    <p:sldId id="269" r:id="rId10"/>
    <p:sldId id="266" r:id="rId11"/>
    <p:sldId id="264" r:id="rId12"/>
    <p:sldId id="265" r:id="rId13"/>
    <p:sldId id="282" r:id="rId14"/>
    <p:sldId id="261" r:id="rId15"/>
    <p:sldId id="262" r:id="rId16"/>
    <p:sldId id="263" r:id="rId17"/>
    <p:sldId id="271" r:id="rId18"/>
    <p:sldId id="272" r:id="rId19"/>
    <p:sldId id="273" r:id="rId20"/>
    <p:sldId id="284" r:id="rId21"/>
    <p:sldId id="283" r:id="rId22"/>
    <p:sldId id="274" r:id="rId23"/>
    <p:sldId id="275" r:id="rId24"/>
    <p:sldId id="276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52503-5B83-408B-AACE-4E99BF98DD74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4D83-E1C7-41CF-9B54-B302E926EC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9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VBHC</a:t>
            </a:r>
            <a:r>
              <a:rPr lang="nl-NL" baseline="0" dirty="0"/>
              <a:t>: aanname dat als men zich richt op het </a:t>
            </a:r>
            <a:r>
              <a:rPr lang="nl-NL" baseline="0" dirty="0" err="1"/>
              <a:t>creeeren</a:t>
            </a:r>
            <a:r>
              <a:rPr lang="nl-NL" baseline="0" dirty="0"/>
              <a:t> van waarde, de kwaliteit stijgt en de kosten dalen. </a:t>
            </a:r>
            <a:r>
              <a:rPr lang="nl-NL" dirty="0"/>
              <a:t>Inzicht</a:t>
            </a:r>
            <a:r>
              <a:rPr lang="nl-NL" baseline="0" dirty="0"/>
              <a:t> in uitkomsten (op verschillende </a:t>
            </a:r>
            <a:r>
              <a:rPr lang="nl-NL" baseline="0" dirty="0" err="1"/>
              <a:t>niveau’s</a:t>
            </a:r>
            <a:r>
              <a:rPr lang="nl-NL" baseline="0" dirty="0"/>
              <a:t>) stimuleert ontwikkeling en daardoor verbetering.</a:t>
            </a:r>
            <a:endParaRPr lang="en-US" baseline="0" dirty="0"/>
          </a:p>
          <a:p>
            <a:r>
              <a:rPr lang="nl-NL" baseline="0" dirty="0" err="1"/>
              <a:t>Porter</a:t>
            </a:r>
            <a:r>
              <a:rPr lang="nl-NL" baseline="0" dirty="0"/>
              <a:t>: waarde = gezondheidsuitkomst voor de </a:t>
            </a:r>
            <a:r>
              <a:rPr lang="nl-NL" baseline="0" dirty="0" err="1"/>
              <a:t>patient</a:t>
            </a:r>
            <a:r>
              <a:rPr lang="nl-NL" baseline="0" dirty="0"/>
              <a:t> / geïnvesteerde euro </a:t>
            </a:r>
            <a:r>
              <a:rPr lang="nl-NL" baseline="0" dirty="0">
                <a:sym typeface="Wingdings" panose="05000000000000000000" pitchFamily="2" charset="2"/>
              </a:rPr>
              <a:t> objectieve uitkomstmaten. De kwaliteit van de dienstverlening wordt bepaald door de gebruiker en niet dor de dienstverlener.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Waarde gaat in essentie over uitkomsten die relevant zijn voor de </a:t>
            </a:r>
            <a:r>
              <a:rPr lang="nl-NL" baseline="0" dirty="0" err="1">
                <a:sym typeface="Wingdings" panose="05000000000000000000" pitchFamily="2" charset="2"/>
              </a:rPr>
              <a:t>patient</a:t>
            </a:r>
            <a:r>
              <a:rPr lang="nl-NL" baseline="0" dirty="0">
                <a:sym typeface="Wingdings" panose="05000000000000000000" pitchFamily="2" charset="2"/>
              </a:rPr>
              <a:t> en de kosten die nodig zijn om de uitkomsten te realiseren.</a:t>
            </a:r>
            <a:endParaRPr lang="nl-NL" baseline="0" dirty="0"/>
          </a:p>
          <a:p>
            <a:r>
              <a:rPr lang="nl-NL" baseline="0" dirty="0"/>
              <a:t>Risicoprofielen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4D83-E1C7-41CF-9B54-B302E926E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Cardioexpert</a:t>
            </a:r>
            <a:r>
              <a:rPr lang="nl-NL" baseline="0" dirty="0"/>
              <a:t>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4D83-E1C7-41CF-9B54-B302E926EC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Inzicht in je prestaties </a:t>
            </a:r>
            <a:r>
              <a:rPr lang="nl-NL" dirty="0" err="1"/>
              <a:t>creeert</a:t>
            </a:r>
            <a:r>
              <a:rPr lang="nl-NL" baseline="0" dirty="0"/>
              <a:t> mogelijkheden tot ontwikkeling en verbetering </a:t>
            </a:r>
            <a:r>
              <a:rPr lang="nl-NL" baseline="0" dirty="0">
                <a:sym typeface="Wingdings" panose="05000000000000000000" pitchFamily="2" charset="2"/>
              </a:rPr>
              <a:t> next </a:t>
            </a:r>
            <a:r>
              <a:rPr lang="nl-NL" baseline="0" dirty="0" err="1">
                <a:sym typeface="Wingdings" panose="05000000000000000000" pitchFamily="2" charset="2"/>
              </a:rPr>
              <a:t>practice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4D83-E1C7-41CF-9B54-B302E926EC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Check en act wordt vaak</a:t>
            </a:r>
            <a:r>
              <a:rPr lang="nl-NL" baseline="0" dirty="0"/>
              <a:t> vergeten; blijven controleren en bijsturen</a:t>
            </a:r>
          </a:p>
          <a:p>
            <a:r>
              <a:rPr lang="nl-NL" baseline="0" dirty="0"/>
              <a:t>Verzamelen om het verzamelen</a:t>
            </a:r>
          </a:p>
          <a:p>
            <a:r>
              <a:rPr lang="nl-NL" baseline="0" dirty="0"/>
              <a:t>Stel een doel voor ogen; wat wil je er mee doen?! </a:t>
            </a:r>
          </a:p>
          <a:p>
            <a:r>
              <a:rPr lang="nl-NL" baseline="0" dirty="0"/>
              <a:t>Wat moet het je opleveren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4D83-E1C7-41CF-9B54-B302E926EC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Leuk en aardig allemaal, maar wat</a:t>
            </a:r>
            <a:r>
              <a:rPr lang="nl-NL" baseline="0" dirty="0"/>
              <a:t> moet/kan ik er mee als fysiotherapeut ?! </a:t>
            </a:r>
            <a:r>
              <a:rPr lang="nl-NL" baseline="0" dirty="0">
                <a:sym typeface="Wingdings" panose="05000000000000000000" pitchFamily="2" charset="2"/>
              </a:rPr>
              <a:t> Michael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4D83-E1C7-41CF-9B54-B302E926EC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DFDD20-AA5B-4B54-BFF0-F59AD1021F8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4F43C3-1426-47EC-BC46-31846083BC3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Data en </a:t>
            </a:r>
            <a:r>
              <a:rPr lang="nl-NL" dirty="0" err="1"/>
              <a:t>benchmarken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Wat moet je ermee?!</a:t>
            </a:r>
          </a:p>
          <a:p>
            <a:endParaRPr lang="nl-NL" dirty="0"/>
          </a:p>
          <a:p>
            <a:r>
              <a:rPr lang="nl-NL" dirty="0"/>
              <a:t>Michael Ling</a:t>
            </a:r>
          </a:p>
          <a:p>
            <a:r>
              <a:rPr lang="nl-NL" dirty="0"/>
              <a:t>Karien Zuidam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8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“Ik behaal goede resultaten”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140968"/>
            <a:ext cx="6915729" cy="24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“Klanten komen altijd bij mij terug”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Omdat ze tevreden zijn….?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Of…, Omdat de klacht niet helemaal verholpen was….?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7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Benchmark geeft betekenis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42159"/>
            <a:ext cx="5544616" cy="3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3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 err="1"/>
              <a:t>Benchmarken</a:t>
            </a:r>
            <a:r>
              <a:rPr lang="nl-NL" sz="3000" dirty="0"/>
              <a:t> op organisatieniveau</a:t>
            </a:r>
            <a:endParaRPr lang="en-US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Medewerkerstevredenheid</a:t>
            </a:r>
          </a:p>
          <a:p>
            <a:r>
              <a:rPr lang="nl-NL" dirty="0"/>
              <a:t>Effectiviteit</a:t>
            </a:r>
          </a:p>
          <a:p>
            <a:r>
              <a:rPr lang="nl-NL" dirty="0"/>
              <a:t>Doelmatigheid</a:t>
            </a:r>
          </a:p>
          <a:p>
            <a:r>
              <a:rPr lang="nl-NL" dirty="0"/>
              <a:t>Dossierkwaliteit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5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voor nodig…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300" dirty="0">
                <a:sym typeface="Wingdings" panose="05000000000000000000" pitchFamily="2" charset="2"/>
              </a:rPr>
              <a:t>Uniformeer werkwijze (zorgplansystematiek)</a:t>
            </a:r>
          </a:p>
          <a:p>
            <a:r>
              <a:rPr lang="nl-NL" sz="2300" dirty="0">
                <a:sym typeface="Wingdings" panose="05000000000000000000" pitchFamily="2" charset="2"/>
              </a:rPr>
              <a:t>Maak afspraken en controleer deze</a:t>
            </a:r>
          </a:p>
          <a:p>
            <a:r>
              <a:rPr lang="nl-NL" sz="2300" dirty="0">
                <a:sym typeface="Wingdings" panose="05000000000000000000" pitchFamily="2" charset="2"/>
              </a:rPr>
              <a:t>Maak het team én vooral een coördinator binnen het team verantwoordelijk</a:t>
            </a:r>
          </a:p>
          <a:p>
            <a:endParaRPr lang="nl-NL" sz="2300" dirty="0">
              <a:sym typeface="Wingdings" panose="05000000000000000000" pitchFamily="2" charset="2"/>
            </a:endParaRPr>
          </a:p>
          <a:p>
            <a:r>
              <a:rPr lang="nl-NL" sz="2300" dirty="0">
                <a:sym typeface="Wingdings" panose="05000000000000000000" pitchFamily="2" charset="2"/>
              </a:rPr>
              <a:t>Het gaat niet vanzelf…!</a:t>
            </a:r>
          </a:p>
        </p:txBody>
      </p:sp>
    </p:spTree>
    <p:extLst>
      <p:ext uri="{BB962C8B-B14F-4D97-AF65-F5344CB8AC3E}">
        <p14:creationId xmlns:p14="http://schemas.microsoft.com/office/powerpoint/2010/main" val="67728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Valkuilen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401162" cy="30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8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Valkuilen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Verzamelen om het verzamelen </a:t>
            </a:r>
            <a:r>
              <a:rPr lang="nl-NL" dirty="0">
                <a:sym typeface="Wingdings" panose="05000000000000000000" pitchFamily="2" charset="2"/>
              </a:rPr>
              <a:t> 	Stel een duidelijk doel;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wat wil je er mee?!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Wat wil ik weten?!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Wat moet ik dan daarvoor doen?!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9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Eerste kennismaking met LDK (1)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693365"/>
            <a:ext cx="6777037" cy="27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7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Eerste kennismaking met LDK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Staafdiagrammen, grafieken, Tabellen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068960"/>
            <a:ext cx="30861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00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haal ik eruit?(1)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nl-NL" i="1" dirty="0"/>
              <a:t>Inzichten op praktijkniveau</a:t>
            </a:r>
          </a:p>
          <a:p>
            <a:endParaRPr lang="nl-NL" dirty="0"/>
          </a:p>
          <a:p>
            <a:r>
              <a:rPr lang="nl-NL" dirty="0"/>
              <a:t>Inzicht in gebruik meetinstrumenten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EC5830-272A-4E08-83DC-CB583AC4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99" y="3861048"/>
            <a:ext cx="6486525" cy="1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wij…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fysiotherapeut die “iets” met data doet….</a:t>
            </a:r>
          </a:p>
          <a:p>
            <a:endParaRPr lang="nl-NL" dirty="0"/>
          </a:p>
          <a:p>
            <a:r>
              <a:rPr lang="nl-NL" dirty="0"/>
              <a:t>Een “dataverzamelaar” in een fysiotherapiepraktijk…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5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222FA-E2F0-4E9A-B300-EC15ED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haal ik eruit?(2)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7D21C4-0DBD-4D10-A869-D2EA3433D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nl-NL" dirty="0"/>
              <a:t>    Aantal voorbeelden:</a:t>
            </a:r>
          </a:p>
          <a:p>
            <a:endParaRPr lang="nl-NL" dirty="0"/>
          </a:p>
          <a:p>
            <a:r>
              <a:rPr lang="nl-NL" dirty="0"/>
              <a:t>Inzicht in effectiviteit therapie middels verschil baseline- en eindmeting</a:t>
            </a:r>
          </a:p>
          <a:p>
            <a:endParaRPr lang="nl-NL" dirty="0"/>
          </a:p>
          <a:p>
            <a:r>
              <a:rPr lang="nl-NL" dirty="0"/>
              <a:t>Inzicht op gebied aantal behandelingen bij bijv. </a:t>
            </a:r>
            <a:r>
              <a:rPr lang="nl-NL" dirty="0" err="1"/>
              <a:t>rugpatienten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Dossierkwaliteit </a:t>
            </a:r>
          </a:p>
          <a:p>
            <a:endParaRPr lang="nl-NL" dirty="0"/>
          </a:p>
          <a:p>
            <a:r>
              <a:rPr lang="nl-NL" dirty="0"/>
              <a:t>Verbeterprocessen en PDCA cyclus</a:t>
            </a:r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52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haal ik eruit?(3)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Voorbeelden: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28524"/>
              </p:ext>
            </p:extLst>
          </p:nvPr>
        </p:nvGraphicFramePr>
        <p:xfrm>
          <a:off x="1403648" y="5312720"/>
          <a:ext cx="584962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Behandelingen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2016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2017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1-3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15,4%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15,4%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4-9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23,1%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26,9%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10-21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38,5%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42,3%</a:t>
                      </a:r>
                      <a:endParaRPr lang="nl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&gt;21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23,1%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11,5%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94" y="2838961"/>
            <a:ext cx="4553728" cy="23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haal ik eruit?(1)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i="1" dirty="0"/>
              <a:t>Inzichten op individueel-/therapeutniveau</a:t>
            </a:r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dirty="0"/>
              <a:t>Aantal voorbeelden:</a:t>
            </a:r>
          </a:p>
          <a:p>
            <a:pPr marL="68580" indent="0">
              <a:buNone/>
            </a:pPr>
            <a:endParaRPr lang="nl-NL" dirty="0"/>
          </a:p>
          <a:p>
            <a:r>
              <a:rPr lang="nl-NL" dirty="0"/>
              <a:t>Beperkte informatie beschikbaar</a:t>
            </a:r>
          </a:p>
          <a:p>
            <a:r>
              <a:rPr lang="nl-NL" dirty="0"/>
              <a:t>Dossierkwaliteit</a:t>
            </a:r>
          </a:p>
          <a:p>
            <a:r>
              <a:rPr lang="nl-NL" dirty="0"/>
              <a:t>Meetinstrumenten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81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Valkuilen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Uitkomst grafieken afhankelijk van Uniformiteit bij invullen dossiers.</a:t>
            </a:r>
          </a:p>
          <a:p>
            <a:endParaRPr lang="nl-NL" dirty="0"/>
          </a:p>
          <a:p>
            <a:r>
              <a:rPr lang="nl-NL" dirty="0"/>
              <a:t> volledigheid invullen dossiers.</a:t>
            </a:r>
          </a:p>
          <a:p>
            <a:endParaRPr lang="nl-NL" dirty="0"/>
          </a:p>
          <a:p>
            <a:r>
              <a:rPr lang="nl-NL" dirty="0"/>
              <a:t>Interpreteren grafieken en cijfers.</a:t>
            </a:r>
          </a:p>
          <a:p>
            <a:endParaRPr lang="nl-NL" dirty="0"/>
          </a:p>
          <a:p>
            <a:r>
              <a:rPr lang="nl-NL" dirty="0"/>
              <a:t>Onvoldoende inzicht per therapeut op de verschillende onderdelen.</a:t>
            </a:r>
          </a:p>
          <a:p>
            <a:endParaRPr lang="nl-NL" dirty="0"/>
          </a:p>
          <a:p>
            <a:r>
              <a:rPr lang="nl-NL" dirty="0"/>
              <a:t>Afsluiten dossiers</a:t>
            </a:r>
          </a:p>
          <a:p>
            <a:endParaRPr lang="nl-NL" dirty="0"/>
          </a:p>
          <a:p>
            <a:r>
              <a:rPr lang="nl-NL" dirty="0"/>
              <a:t>‘Oude dossiers’</a:t>
            </a:r>
          </a:p>
          <a:p>
            <a:endParaRPr lang="nl-NL" dirty="0"/>
          </a:p>
          <a:p>
            <a:r>
              <a:rPr lang="nl-NL" dirty="0"/>
              <a:t>Langdurige behandeltrajecten chronische klachten.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091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Samenwerking </a:t>
            </a:r>
            <a:r>
              <a:rPr lang="nl-NL" dirty="0"/>
              <a:t>praktijken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Visitatie</a:t>
            </a:r>
          </a:p>
          <a:p>
            <a:r>
              <a:rPr lang="nl-NL" dirty="0"/>
              <a:t>Peer review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Dossierkwaliteit: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5086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823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Bedankt voor uw aandacht!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/>
              <a:t>Vragen…?</a:t>
            </a:r>
            <a:endParaRPr lang="en-US" dirty="0"/>
          </a:p>
        </p:txBody>
      </p:sp>
      <p:pic>
        <p:nvPicPr>
          <p:cNvPr id="1026" name="Picture 2" descr="C:\Users\ZU7990.TINKITEASY.001\AppData\Local\Microsoft\Windows\Temporary Internet Files\Content.IE5\LV9SI5ZB\question-mark-1019983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0" y="2276872"/>
            <a:ext cx="3696072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7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voorstellen…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Karien Zuidam</a:t>
            </a:r>
          </a:p>
          <a:p>
            <a:endParaRPr lang="nl-NL" dirty="0"/>
          </a:p>
          <a:p>
            <a:pPr lvl="1"/>
            <a:r>
              <a:rPr lang="nl-NL" dirty="0"/>
              <a:t>Kwaliteits- en organisatiemanager FysioExpert, Haarlem</a:t>
            </a:r>
          </a:p>
          <a:p>
            <a:pPr lvl="1"/>
            <a:r>
              <a:rPr lang="nl-NL" dirty="0"/>
              <a:t>Bewegingswetenschapper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0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er mee?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Benchmarken</a:t>
            </a:r>
            <a:r>
              <a:rPr lang="nl-NL" dirty="0"/>
              <a:t> in de praktijk</a:t>
            </a:r>
          </a:p>
          <a:p>
            <a:r>
              <a:rPr lang="nl-NL" dirty="0"/>
              <a:t>Meerwaarde van </a:t>
            </a:r>
            <a:r>
              <a:rPr lang="nl-NL" dirty="0" err="1"/>
              <a:t>Benchmarken</a:t>
            </a:r>
            <a:endParaRPr lang="nl-NL" dirty="0"/>
          </a:p>
          <a:p>
            <a:r>
              <a:rPr lang="nl-NL" dirty="0" err="1"/>
              <a:t>Benchmarken</a:t>
            </a:r>
            <a:r>
              <a:rPr lang="nl-NL" dirty="0"/>
              <a:t> met de LDK</a:t>
            </a:r>
          </a:p>
          <a:p>
            <a:endParaRPr lang="nl-NL" dirty="0"/>
          </a:p>
          <a:p>
            <a:r>
              <a:rPr lang="nl-NL" dirty="0"/>
              <a:t>Delen van ervaringen </a:t>
            </a:r>
            <a:r>
              <a:rPr lang="nl-NL" dirty="0">
                <a:sym typeface="Wingdings" panose="05000000000000000000" pitchFamily="2" charset="2"/>
              </a:rPr>
              <a:t></a:t>
            </a:r>
          </a:p>
          <a:p>
            <a:pPr marL="68580" indent="0">
              <a:buNone/>
            </a:pPr>
            <a:r>
              <a:rPr lang="nl-NL" dirty="0">
                <a:sym typeface="Wingdings" panose="05000000000000000000" pitchFamily="2" charset="2"/>
              </a:rPr>
              <a:t>	Op naar Next </a:t>
            </a:r>
            <a:r>
              <a:rPr lang="nl-NL" dirty="0" err="1">
                <a:sym typeface="Wingdings" panose="05000000000000000000" pitchFamily="2" charset="2"/>
              </a:rPr>
              <a:t>Practice</a:t>
            </a:r>
            <a:r>
              <a:rPr lang="nl-NL" dirty="0">
                <a:sym typeface="Wingdings" panose="05000000000000000000" pitchFamily="2" charset="2"/>
              </a:rPr>
              <a:t>					voortdurende ontwikkeling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Benchmarken</a:t>
            </a:r>
            <a:r>
              <a:rPr lang="nl-NL" dirty="0"/>
              <a:t> is hot!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Landelijke database Kwaliteit</a:t>
            </a:r>
          </a:p>
          <a:p>
            <a:r>
              <a:rPr lang="nl-NL" dirty="0"/>
              <a:t>Minimale Dataset</a:t>
            </a:r>
          </a:p>
          <a:p>
            <a:endParaRPr lang="nl-NL" dirty="0"/>
          </a:p>
          <a:p>
            <a:r>
              <a:rPr lang="nl-NL" dirty="0"/>
              <a:t>Value </a:t>
            </a:r>
            <a:r>
              <a:rPr lang="nl-NL" dirty="0" err="1"/>
              <a:t>Based</a:t>
            </a:r>
            <a:r>
              <a:rPr lang="nl-NL" dirty="0"/>
              <a:t> Healthcare </a:t>
            </a:r>
            <a:r>
              <a:rPr lang="nl-NL" dirty="0">
                <a:sym typeface="Wingdings" panose="05000000000000000000" pitchFamily="2" charset="2"/>
              </a:rPr>
              <a:t> van volume naar waarde gerichte inkoop van zorg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83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300" b="1" dirty="0"/>
              <a:t>“U bent bij mij aan het beste adres</a:t>
            </a:r>
            <a:r>
              <a:rPr lang="nl-NL" sz="3200" b="1" dirty="0"/>
              <a:t>”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4104456" cy="135984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348880"/>
            <a:ext cx="3419475" cy="25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0032" y="5157192"/>
            <a:ext cx="3055717" cy="63976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Maar…., Waar blijkt dat uit?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3419856" cy="2835797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705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“Mijn klanten zijn altijd tevreden”</a:t>
            </a:r>
            <a:endParaRPr lang="en-US" sz="3200" dirty="0"/>
          </a:p>
        </p:txBody>
      </p:sp>
      <p:sp>
        <p:nvSpPr>
          <p:cNvPr id="4" name="Rechthoek 3"/>
          <p:cNvSpPr/>
          <p:nvPr/>
        </p:nvSpPr>
        <p:spPr>
          <a:xfrm>
            <a:off x="3994758" y="2793702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8,5</a:t>
            </a:r>
          </a:p>
        </p:txBody>
      </p:sp>
      <p:sp>
        <p:nvSpPr>
          <p:cNvPr id="5" name="Rechthoek 4"/>
          <p:cNvSpPr/>
          <p:nvPr/>
        </p:nvSpPr>
        <p:spPr>
          <a:xfrm>
            <a:off x="1979712" y="3513782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8,8</a:t>
            </a:r>
          </a:p>
        </p:txBody>
      </p:sp>
      <p:sp>
        <p:nvSpPr>
          <p:cNvPr id="6" name="Rechthoek 5"/>
          <p:cNvSpPr/>
          <p:nvPr/>
        </p:nvSpPr>
        <p:spPr>
          <a:xfrm>
            <a:off x="5937797" y="3573016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9,2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58" y="4598740"/>
            <a:ext cx="2785002" cy="15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93" y="4434402"/>
            <a:ext cx="1946571" cy="18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2125414"/>
            <a:ext cx="10096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6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“Ik behaal goede resultaten”</a:t>
            </a:r>
            <a:endParaRPr lang="en-US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01760"/>
            <a:ext cx="2716163" cy="8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Afbeeldingsresultaat voor fysiotop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5948"/>
            <a:ext cx="4176464" cy="10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claudicatio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fbeeldingsresultaat voor claudicatio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00" y="217512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925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4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“Ik behaal goede resultaten”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9941" r="11171" b="5453"/>
          <a:stretch/>
        </p:blipFill>
        <p:spPr bwMode="auto">
          <a:xfrm>
            <a:off x="1403648" y="2156494"/>
            <a:ext cx="6264696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12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543</Words>
  <Application>Microsoft Office PowerPoint</Application>
  <PresentationFormat>Diavoorstelling (4:3)</PresentationFormat>
  <Paragraphs>147</Paragraphs>
  <Slides>25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Calibri</vt:lpstr>
      <vt:lpstr>Century Gothic</vt:lpstr>
      <vt:lpstr>Times New Roman</vt:lpstr>
      <vt:lpstr>Wingdings</vt:lpstr>
      <vt:lpstr>Wingdings 2</vt:lpstr>
      <vt:lpstr>Austin</vt:lpstr>
      <vt:lpstr>Data en benchmarken</vt:lpstr>
      <vt:lpstr>Wie zijn wij… </vt:lpstr>
      <vt:lpstr>Even voorstellen…</vt:lpstr>
      <vt:lpstr>Wat moet je er mee?</vt:lpstr>
      <vt:lpstr>Benchmarken is hot!</vt:lpstr>
      <vt:lpstr>“U bent bij mij aan het beste adres” </vt:lpstr>
      <vt:lpstr>“Mijn klanten zijn altijd tevreden”</vt:lpstr>
      <vt:lpstr>“Ik behaal goede resultaten”</vt:lpstr>
      <vt:lpstr>“Ik behaal goede resultaten”</vt:lpstr>
      <vt:lpstr>“Ik behaal goede resultaten”</vt:lpstr>
      <vt:lpstr>“Klanten komen altijd bij mij terug”</vt:lpstr>
      <vt:lpstr>Benchmark geeft betekenis</vt:lpstr>
      <vt:lpstr>Benchmarken op organisatieniveau</vt:lpstr>
      <vt:lpstr>Wat is er voor nodig… </vt:lpstr>
      <vt:lpstr>Valkuilen</vt:lpstr>
      <vt:lpstr>Valkuilen </vt:lpstr>
      <vt:lpstr>Eerste kennismaking met LDK (1)</vt:lpstr>
      <vt:lpstr>Eerste kennismaking met LDK (2)</vt:lpstr>
      <vt:lpstr>Wat haal ik eruit?(1)</vt:lpstr>
      <vt:lpstr>Wat haal ik eruit?(2)</vt:lpstr>
      <vt:lpstr>Wat haal ik eruit?(3)</vt:lpstr>
      <vt:lpstr>Wat haal ik eruit?(1)</vt:lpstr>
      <vt:lpstr>Valkuilen </vt:lpstr>
      <vt:lpstr>Samenwerking praktijken</vt:lpstr>
      <vt:lpstr>Bedankt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ZU7990</dc:creator>
  <cp:lastModifiedBy>Marije Florusbosch</cp:lastModifiedBy>
  <cp:revision>38</cp:revision>
  <dcterms:created xsi:type="dcterms:W3CDTF">2017-10-09T17:40:21Z</dcterms:created>
  <dcterms:modified xsi:type="dcterms:W3CDTF">2017-10-16T13:34:27Z</dcterms:modified>
</cp:coreProperties>
</file>